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77" r:id="rId6"/>
    <p:sldId id="295" r:id="rId7"/>
    <p:sldId id="296" r:id="rId8"/>
    <p:sldId id="289" r:id="rId9"/>
    <p:sldId id="299" r:id="rId10"/>
    <p:sldId id="298" r:id="rId11"/>
    <p:sldId id="301" r:id="rId12"/>
    <p:sldId id="304" r:id="rId13"/>
    <p:sldId id="305" r:id="rId14"/>
    <p:sldId id="303" r:id="rId15"/>
    <p:sldId id="302" r:id="rId16"/>
    <p:sldId id="307" r:id="rId17"/>
    <p:sldId id="308" r:id="rId18"/>
    <p:sldId id="309" r:id="rId19"/>
    <p:sldId id="310" r:id="rId20"/>
    <p:sldId id="311" r:id="rId21"/>
    <p:sldId id="312" r:id="rId22"/>
    <p:sldId id="313" r:id="rId23"/>
    <p:sldId id="314" r:id="rId24"/>
    <p:sldId id="315" r:id="rId25"/>
    <p:sldId id="264" r:id="rId26"/>
    <p:sldId id="316" r:id="rId27"/>
    <p:sldId id="275" r:id="rId28"/>
    <p:sldId id="276" r:id="rId29"/>
    <p:sldId id="31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09" autoAdjust="0"/>
  </p:normalViewPr>
  <p:slideViewPr>
    <p:cSldViewPr snapToGrid="0">
      <p:cViewPr varScale="1">
        <p:scale>
          <a:sx n="58" d="100"/>
          <a:sy n="58" d="100"/>
        </p:scale>
        <p:origin x="90" y="12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12/5/2023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5000624"/>
            <a:ext cx="4941771" cy="556417"/>
          </a:xfrm>
        </p:spPr>
        <p:txBody>
          <a:bodyPr/>
          <a:lstStyle/>
          <a:p>
            <a:r>
              <a:rPr lang="en-US" sz="2400" dirty="0" err="1"/>
              <a:t>Iot</a:t>
            </a:r>
            <a:r>
              <a:rPr lang="en-US" sz="2400" dirty="0"/>
              <a:t> project presentation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Mihai Serban</a:t>
            </a:r>
          </a:p>
        </p:txBody>
      </p:sp>
      <p:sp>
        <p:nvSpPr>
          <p:cNvPr id="4" name="Title 1">
            <a:extLst>
              <a:ext uri="{FF2B5EF4-FFF2-40B4-BE49-F238E27FC236}">
                <a16:creationId xmlns:a16="http://schemas.microsoft.com/office/drawing/2014/main" id="{249A61DB-10B3-6B3D-C232-9005D7218299}"/>
              </a:ext>
            </a:extLst>
          </p:cNvPr>
          <p:cNvSpPr txBox="1">
            <a:spLocks/>
          </p:cNvSpPr>
          <p:nvPr/>
        </p:nvSpPr>
        <p:spPr>
          <a:xfrm>
            <a:off x="6416040" y="3878422"/>
            <a:ext cx="4941771"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dirty="0"/>
              <a:t>Smart Home dashboard</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Wiring</a:t>
            </a:r>
          </a:p>
        </p:txBody>
      </p:sp>
      <p:pic>
        <p:nvPicPr>
          <p:cNvPr id="8" name="Picture 7">
            <a:extLst>
              <a:ext uri="{FF2B5EF4-FFF2-40B4-BE49-F238E27FC236}">
                <a16:creationId xmlns:a16="http://schemas.microsoft.com/office/drawing/2014/main" id="{D42B615D-146F-984B-B1AE-3E515C4B32BF}"/>
              </a:ext>
            </a:extLst>
          </p:cNvPr>
          <p:cNvPicPr>
            <a:picLocks noChangeAspect="1"/>
          </p:cNvPicPr>
          <p:nvPr/>
        </p:nvPicPr>
        <p:blipFill>
          <a:blip r:embed="rId2"/>
          <a:stretch>
            <a:fillRect/>
          </a:stretch>
        </p:blipFill>
        <p:spPr>
          <a:xfrm>
            <a:off x="3142838" y="1831784"/>
            <a:ext cx="5906324" cy="4020111"/>
          </a:xfrm>
          <a:prstGeom prst="rect">
            <a:avLst/>
          </a:prstGeom>
        </p:spPr>
      </p:pic>
    </p:spTree>
    <p:extLst>
      <p:ext uri="{BB962C8B-B14F-4D97-AF65-F5344CB8AC3E}">
        <p14:creationId xmlns:p14="http://schemas.microsoft.com/office/powerpoint/2010/main" val="165310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phase, we create an IoT dashboard displaying temperature and humidity using gauges. When the temperature exceeds a certain threshold, an automatic email is sent to the user, asking if they want to start the fan. If the user agrees, the system activates the fan and updates its status on the dashboard. If not, no action is taken.</a:t>
            </a:r>
            <a:endParaRPr lang="en-US" sz="2400" noProof="1"/>
          </a:p>
        </p:txBody>
      </p:sp>
    </p:spTree>
    <p:extLst>
      <p:ext uri="{BB962C8B-B14F-4D97-AF65-F5344CB8AC3E}">
        <p14:creationId xmlns:p14="http://schemas.microsoft.com/office/powerpoint/2010/main" val="1133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DHT11 Temperature and Humidity sensor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DC motor</a:t>
            </a:r>
          </a:p>
          <a:p>
            <a:pPr algn="l">
              <a:buFont typeface="Arial" panose="020B0604020202020204" pitchFamily="34" charset="0"/>
              <a:buChar char="•"/>
            </a:pPr>
            <a:r>
              <a:rPr lang="en-US" dirty="0"/>
              <a:t>IC L293D (Motor Driver)</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marL="0" indent="0">
              <a:buNone/>
            </a:pPr>
            <a:endParaRPr lang="en-US" b="1" noProof="1"/>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Libraries</a:t>
            </a:r>
          </a:p>
          <a:p>
            <a:pPr algn="l">
              <a:buFont typeface="Arial" panose="020B0604020202020204" pitchFamily="34" charset="0"/>
              <a:buChar char="•"/>
            </a:pPr>
            <a:r>
              <a:rPr lang="en-US" sz="2700" dirty="0"/>
              <a:t>Dash</a:t>
            </a:r>
          </a:p>
          <a:p>
            <a:pPr algn="l">
              <a:buFont typeface="Arial" panose="020B0604020202020204" pitchFamily="34" charset="0"/>
              <a:buChar char="•"/>
            </a:pPr>
            <a:r>
              <a:rPr lang="en-US" sz="2700" dirty="0"/>
              <a:t>datetime</a:t>
            </a:r>
          </a:p>
          <a:p>
            <a:pPr algn="l">
              <a:buFont typeface="Arial" panose="020B0604020202020204" pitchFamily="34" charset="0"/>
              <a:buChar char="•"/>
            </a:pPr>
            <a:r>
              <a:rPr lang="en-US" sz="2700" dirty="0" err="1"/>
              <a:t>dash_daq</a:t>
            </a:r>
            <a:endParaRPr lang="en-US" sz="2700" dirty="0"/>
          </a:p>
          <a:p>
            <a:pPr algn="l">
              <a:buFont typeface="Arial" panose="020B0604020202020204" pitchFamily="34" charset="0"/>
              <a:buChar char="•"/>
            </a:pPr>
            <a:r>
              <a:rPr lang="en-US" sz="2700" dirty="0"/>
              <a:t>time</a:t>
            </a:r>
          </a:p>
          <a:p>
            <a:pPr algn="l">
              <a:buFont typeface="Arial" panose="020B0604020202020204" pitchFamily="34" charset="0"/>
              <a:buChar char="•"/>
            </a:pPr>
            <a:r>
              <a:rPr lang="en-US" sz="2700" dirty="0" err="1"/>
              <a:t>Freenove_DHT</a:t>
            </a:r>
            <a:endParaRPr lang="en-US" sz="2700" dirty="0"/>
          </a:p>
          <a:p>
            <a:pPr algn="l">
              <a:buFont typeface="Arial" panose="020B0604020202020204" pitchFamily="34" charset="0"/>
              <a:buChar char="•"/>
            </a:pPr>
            <a:r>
              <a:rPr lang="en-US" sz="2700" dirty="0" err="1"/>
              <a:t>smtplib</a:t>
            </a:r>
            <a:endParaRPr lang="en-US" sz="2700" dirty="0"/>
          </a:p>
          <a:p>
            <a:pPr algn="l">
              <a:buFont typeface="Arial" panose="020B0604020202020204" pitchFamily="34" charset="0"/>
              <a:buChar char="•"/>
            </a:pPr>
            <a:r>
              <a:rPr lang="en-US" sz="2700" dirty="0"/>
              <a:t>email</a:t>
            </a:r>
          </a:p>
          <a:p>
            <a:pPr algn="l">
              <a:buFont typeface="Arial" panose="020B0604020202020204" pitchFamily="34" charset="0"/>
              <a:buChar char="•"/>
            </a:pPr>
            <a:r>
              <a:rPr lang="en-US" sz="2700" dirty="0" err="1"/>
              <a:t>Imaplib</a:t>
            </a:r>
            <a:endParaRPr lang="en-US" sz="2700" dirty="0"/>
          </a:p>
          <a:p>
            <a:pPr algn="l">
              <a:buFont typeface="Arial" panose="020B0604020202020204" pitchFamily="34" charset="0"/>
              <a:buChar char="•"/>
            </a:pPr>
            <a:r>
              <a:rPr lang="en-US" sz="2700" dirty="0" err="1"/>
              <a:t>RPi.GPIO</a:t>
            </a:r>
            <a:endParaRPr lang="en-US" sz="2700" dirty="0"/>
          </a:p>
        </p:txBody>
      </p:sp>
    </p:spTree>
    <p:extLst>
      <p:ext uri="{BB962C8B-B14F-4D97-AF65-F5344CB8AC3E}">
        <p14:creationId xmlns:p14="http://schemas.microsoft.com/office/powerpoint/2010/main" val="284342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2 - Wiring</a:t>
            </a:r>
          </a:p>
        </p:txBody>
      </p:sp>
      <p:pic>
        <p:nvPicPr>
          <p:cNvPr id="5" name="Picture 4">
            <a:extLst>
              <a:ext uri="{FF2B5EF4-FFF2-40B4-BE49-F238E27FC236}">
                <a16:creationId xmlns:a16="http://schemas.microsoft.com/office/drawing/2014/main" id="{C7C1B6EE-314F-9FC2-0840-42F3B394E55F}"/>
              </a:ext>
            </a:extLst>
          </p:cNvPr>
          <p:cNvPicPr>
            <a:picLocks noChangeAspect="1"/>
          </p:cNvPicPr>
          <p:nvPr/>
        </p:nvPicPr>
        <p:blipFill>
          <a:blip r:embed="rId2"/>
          <a:stretch>
            <a:fillRect/>
          </a:stretch>
        </p:blipFill>
        <p:spPr>
          <a:xfrm>
            <a:off x="2571258" y="2098301"/>
            <a:ext cx="7049484" cy="3991532"/>
          </a:xfrm>
          <a:prstGeom prst="rect">
            <a:avLst/>
          </a:prstGeom>
        </p:spPr>
      </p:pic>
    </p:spTree>
    <p:extLst>
      <p:ext uri="{BB962C8B-B14F-4D97-AF65-F5344CB8AC3E}">
        <p14:creationId xmlns:p14="http://schemas.microsoft.com/office/powerpoint/2010/main" val="331738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part, we had to use a photoresistor with the ESP8266/ESP32 to measure light. We then sent this data to the Raspberry Pi and MQTT broker. If the light went below 400, we turned on an LED and sent an email. The dashboard had to show the current light level, its status, and confirm the email was sent.</a:t>
            </a:r>
            <a:endParaRPr lang="en-US" sz="2400" noProof="1"/>
          </a:p>
        </p:txBody>
      </p:sp>
    </p:spTree>
    <p:extLst>
      <p:ext uri="{BB962C8B-B14F-4D97-AF65-F5344CB8AC3E}">
        <p14:creationId xmlns:p14="http://schemas.microsoft.com/office/powerpoint/2010/main" val="164310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Photoresistor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algn="l">
              <a:buFont typeface="Arial" panose="020B0604020202020204" pitchFamily="34" charset="0"/>
              <a:buChar char="•"/>
            </a:pPr>
            <a:r>
              <a:rPr lang="en-US" dirty="0"/>
              <a:t>ESP8266 or ESP32</a:t>
            </a:r>
          </a:p>
          <a:p>
            <a:pPr algn="l">
              <a:buFont typeface="Arial" panose="020B0604020202020204" pitchFamily="34" charset="0"/>
              <a:buChar char="•"/>
            </a:pPr>
            <a:r>
              <a:rPr lang="en-US" dirty="0"/>
              <a:t>LED</a:t>
            </a:r>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Libraries </a:t>
            </a:r>
          </a:p>
          <a:p>
            <a:pPr marL="342900" indent="-342900"/>
            <a:r>
              <a:rPr lang="en-CA" sz="2400" dirty="0"/>
              <a:t>Sqlite3</a:t>
            </a:r>
          </a:p>
          <a:p>
            <a:pPr marL="342900" indent="-342900"/>
            <a:r>
              <a:rPr lang="en-CA" sz="2400" dirty="0" err="1"/>
              <a:t>paho.mqtt.client</a:t>
            </a:r>
            <a:r>
              <a:rPr lang="en-CA" sz="2400" dirty="0"/>
              <a:t> (</a:t>
            </a:r>
            <a:r>
              <a:rPr lang="en-CA" sz="2400" dirty="0" err="1"/>
              <a:t>mqtt</a:t>
            </a:r>
            <a:r>
              <a:rPr lang="en-CA" sz="2400" dirty="0"/>
              <a:t>)</a:t>
            </a:r>
          </a:p>
          <a:p>
            <a:r>
              <a:rPr lang="en-CA" sz="2400" dirty="0"/>
              <a:t>datetime</a:t>
            </a:r>
          </a:p>
          <a:p>
            <a:r>
              <a:rPr lang="en-CA" sz="2400" dirty="0"/>
              <a:t>time</a:t>
            </a:r>
          </a:p>
          <a:p>
            <a:r>
              <a:rPr lang="en-CA" sz="2400" dirty="0" err="1"/>
              <a:t>Freenove_DHT</a:t>
            </a:r>
            <a:endParaRPr lang="en-CA" sz="2400" dirty="0"/>
          </a:p>
          <a:p>
            <a:r>
              <a:rPr lang="en-CA" sz="2400" dirty="0" err="1"/>
              <a:t>smtplib</a:t>
            </a:r>
            <a:endParaRPr lang="en-CA" sz="2400" dirty="0"/>
          </a:p>
          <a:p>
            <a:r>
              <a:rPr lang="en-CA" sz="2400" dirty="0" err="1"/>
              <a:t>MIMEText</a:t>
            </a:r>
            <a:endParaRPr lang="en-CA" sz="2400" dirty="0"/>
          </a:p>
          <a:p>
            <a:r>
              <a:rPr lang="en-CA" sz="2400" dirty="0" err="1"/>
              <a:t>MIMEMultipart</a:t>
            </a:r>
            <a:endParaRPr lang="en-CA" sz="2400" dirty="0"/>
          </a:p>
          <a:p>
            <a:r>
              <a:rPr lang="en-CA" sz="2400" dirty="0"/>
              <a:t>email</a:t>
            </a:r>
          </a:p>
          <a:p>
            <a:r>
              <a:rPr lang="en-CA" sz="2400" dirty="0" err="1"/>
              <a:t>Imaplib</a:t>
            </a:r>
            <a:endParaRPr lang="en-CA" sz="2400" dirty="0"/>
          </a:p>
          <a:p>
            <a:endParaRPr lang="en-CA" sz="2400" dirty="0"/>
          </a:p>
          <a:p>
            <a:r>
              <a:rPr lang="en-CA" sz="2400" dirty="0"/>
              <a:t>ESP8266WiFi.h</a:t>
            </a:r>
          </a:p>
          <a:p>
            <a:r>
              <a:rPr lang="en-CA" sz="2400" dirty="0" err="1"/>
              <a:t>PubSubClient.h</a:t>
            </a:r>
            <a:endParaRPr lang="en-CA" sz="2400" dirty="0"/>
          </a:p>
          <a:p>
            <a:r>
              <a:rPr lang="en-CA" sz="2400" dirty="0" err="1"/>
              <a:t>Arduino.h</a:t>
            </a:r>
            <a:endParaRPr lang="en-CA" sz="2400" dirty="0"/>
          </a:p>
        </p:txBody>
      </p:sp>
    </p:spTree>
    <p:extLst>
      <p:ext uri="{BB962C8B-B14F-4D97-AF65-F5344CB8AC3E}">
        <p14:creationId xmlns:p14="http://schemas.microsoft.com/office/powerpoint/2010/main" val="1132598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3 - Wiring</a:t>
            </a:r>
          </a:p>
        </p:txBody>
      </p:sp>
      <p:pic>
        <p:nvPicPr>
          <p:cNvPr id="9" name="Picture 8">
            <a:extLst>
              <a:ext uri="{FF2B5EF4-FFF2-40B4-BE49-F238E27FC236}">
                <a16:creationId xmlns:a16="http://schemas.microsoft.com/office/drawing/2014/main" id="{8862E404-2893-DABA-2309-DA46F7E9D6CC}"/>
              </a:ext>
            </a:extLst>
          </p:cNvPr>
          <p:cNvPicPr>
            <a:picLocks noChangeAspect="1"/>
          </p:cNvPicPr>
          <p:nvPr/>
        </p:nvPicPr>
        <p:blipFill>
          <a:blip r:embed="rId2"/>
          <a:stretch>
            <a:fillRect/>
          </a:stretch>
        </p:blipFill>
        <p:spPr>
          <a:xfrm>
            <a:off x="3264442" y="1838236"/>
            <a:ext cx="5663115" cy="4391345"/>
          </a:xfrm>
          <a:prstGeom prst="rect">
            <a:avLst/>
          </a:prstGeom>
        </p:spPr>
      </p:pic>
    </p:spTree>
    <p:extLst>
      <p:ext uri="{BB962C8B-B14F-4D97-AF65-F5344CB8AC3E}">
        <p14:creationId xmlns:p14="http://schemas.microsoft.com/office/powerpoint/2010/main" val="246016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t>Task #1 involves creating user profiles with RFID tag numbers, temperature thresholds, and light intensity thresholds. When an RFID tag is read, the system updates thresholds based on the user's profile and sends an email notifying the entry time. The dashboard displays user profile information.</a:t>
            </a:r>
          </a:p>
          <a:p>
            <a:pPr algn="l"/>
            <a:endParaRPr lang="en-US" sz="2400" dirty="0"/>
          </a:p>
          <a:p>
            <a:pPr algn="l"/>
            <a:r>
              <a:rPr lang="en-US" sz="2400" dirty="0"/>
              <a:t>Task #2 focuses on counting nearby Bluetooth-enabled devices.</a:t>
            </a:r>
            <a:endParaRPr lang="en-US" sz="2400" noProof="1"/>
          </a:p>
        </p:txBody>
      </p:sp>
    </p:spTree>
    <p:extLst>
      <p:ext uri="{BB962C8B-B14F-4D97-AF65-F5344CB8AC3E}">
        <p14:creationId xmlns:p14="http://schemas.microsoft.com/office/powerpoint/2010/main" val="2756013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Photoresistor</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algn="l">
              <a:buFont typeface="Arial" panose="020B0604020202020204" pitchFamily="34" charset="0"/>
              <a:buChar char="•"/>
            </a:pPr>
            <a:r>
              <a:rPr lang="en-US" dirty="0"/>
              <a:t>ESP8266 or ESP32</a:t>
            </a:r>
          </a:p>
          <a:p>
            <a:pPr algn="l">
              <a:buFont typeface="Arial" panose="020B0604020202020204" pitchFamily="34" charset="0"/>
              <a:buChar char="•"/>
            </a:pPr>
            <a:r>
              <a:rPr lang="en-US" dirty="0"/>
              <a:t>LED</a:t>
            </a:r>
          </a:p>
          <a:p>
            <a:pPr algn="l">
              <a:buFont typeface="Arial" panose="020B0604020202020204" pitchFamily="34" charset="0"/>
              <a:buChar char="•"/>
            </a:pPr>
            <a:r>
              <a:rPr lang="en-US" dirty="0"/>
              <a:t>RC522 RFID Module</a:t>
            </a:r>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433753" y="1865033"/>
            <a:ext cx="5920047" cy="4020378"/>
          </a:xfrm>
          <a:prstGeom prst="rect">
            <a:avLst/>
          </a:prstGeom>
        </p:spPr>
        <p:txBody>
          <a:bodyPr vert="horz" lIns="91440" tIns="45720" rIns="91440" bIns="45720" numCol="2"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dirty="0"/>
              <a:t>Libraries </a:t>
            </a:r>
          </a:p>
          <a:p>
            <a:pPr marL="342900" indent="-342900"/>
            <a:r>
              <a:rPr lang="en-CA" sz="2400" dirty="0" err="1"/>
              <a:t>Bluepy.btle</a:t>
            </a:r>
            <a:endParaRPr lang="en-CA" sz="2400" dirty="0"/>
          </a:p>
          <a:p>
            <a:pPr marL="342900" indent="-342900"/>
            <a:r>
              <a:rPr lang="en-CA" sz="2400" dirty="0"/>
              <a:t>Sqlite3</a:t>
            </a:r>
          </a:p>
          <a:p>
            <a:r>
              <a:rPr lang="en-CA" sz="2400" dirty="0"/>
              <a:t>datetime</a:t>
            </a:r>
          </a:p>
          <a:p>
            <a:r>
              <a:rPr lang="en-CA" sz="2400" dirty="0"/>
              <a:t>time</a:t>
            </a:r>
          </a:p>
          <a:p>
            <a:r>
              <a:rPr lang="en-CA" sz="2400" dirty="0" err="1"/>
              <a:t>Freenove_DHT</a:t>
            </a:r>
            <a:endParaRPr lang="en-CA" sz="2400" dirty="0"/>
          </a:p>
          <a:p>
            <a:r>
              <a:rPr lang="en-CA" sz="2400" dirty="0" err="1"/>
              <a:t>smtplib</a:t>
            </a:r>
            <a:endParaRPr lang="en-CA" sz="2400" dirty="0"/>
          </a:p>
          <a:p>
            <a:r>
              <a:rPr lang="en-CA" sz="2400" dirty="0" err="1"/>
              <a:t>MIMEText</a:t>
            </a:r>
            <a:endParaRPr lang="en-CA" sz="2400" dirty="0"/>
          </a:p>
          <a:p>
            <a:r>
              <a:rPr lang="en-CA" sz="2400" dirty="0" err="1"/>
              <a:t>MIMEMultipart</a:t>
            </a:r>
            <a:endParaRPr lang="en-CA" sz="2400" dirty="0"/>
          </a:p>
          <a:p>
            <a:r>
              <a:rPr lang="en-CA" sz="2400" dirty="0"/>
              <a:t>email</a:t>
            </a:r>
          </a:p>
          <a:p>
            <a:r>
              <a:rPr lang="en-CA" sz="2400" dirty="0" err="1"/>
              <a:t>Imaplib</a:t>
            </a:r>
            <a:endParaRPr lang="en-CA" sz="2400" dirty="0"/>
          </a:p>
          <a:p>
            <a:endParaRPr lang="en-CA" sz="2400" dirty="0"/>
          </a:p>
          <a:p>
            <a:r>
              <a:rPr lang="en-CA" sz="2400" dirty="0"/>
              <a:t>ESP8266WiFi.h</a:t>
            </a:r>
          </a:p>
          <a:p>
            <a:r>
              <a:rPr lang="en-CA" sz="2400" dirty="0" err="1"/>
              <a:t>PubSubClient.h</a:t>
            </a:r>
            <a:endParaRPr lang="en-CA" sz="2400" dirty="0"/>
          </a:p>
          <a:p>
            <a:r>
              <a:rPr lang="en-CA" sz="2400" dirty="0" err="1"/>
              <a:t>Arduino.h</a:t>
            </a:r>
            <a:endParaRPr lang="en-CA" sz="2400" dirty="0"/>
          </a:p>
        </p:txBody>
      </p:sp>
    </p:spTree>
    <p:extLst>
      <p:ext uri="{BB962C8B-B14F-4D97-AF65-F5344CB8AC3E}">
        <p14:creationId xmlns:p14="http://schemas.microsoft.com/office/powerpoint/2010/main" val="129584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Wiring</a:t>
            </a:r>
          </a:p>
        </p:txBody>
      </p:sp>
      <p:pic>
        <p:nvPicPr>
          <p:cNvPr id="3" name="Picture 2">
            <a:extLst>
              <a:ext uri="{FF2B5EF4-FFF2-40B4-BE49-F238E27FC236}">
                <a16:creationId xmlns:a16="http://schemas.microsoft.com/office/drawing/2014/main" id="{367E67C5-0898-75AF-66C4-281B7940DE4B}"/>
              </a:ext>
            </a:extLst>
          </p:cNvPr>
          <p:cNvPicPr>
            <a:picLocks noChangeAspect="1"/>
          </p:cNvPicPr>
          <p:nvPr/>
        </p:nvPicPr>
        <p:blipFill>
          <a:blip r:embed="rId2"/>
          <a:stretch>
            <a:fillRect/>
          </a:stretch>
        </p:blipFill>
        <p:spPr>
          <a:xfrm>
            <a:off x="2970047" y="1831784"/>
            <a:ext cx="5983960" cy="4286383"/>
          </a:xfrm>
          <a:prstGeom prst="rect">
            <a:avLst/>
          </a:prstGeom>
        </p:spPr>
      </p:pic>
    </p:spTree>
    <p:extLst>
      <p:ext uri="{BB962C8B-B14F-4D97-AF65-F5344CB8AC3E}">
        <p14:creationId xmlns:p14="http://schemas.microsoft.com/office/powerpoint/2010/main" val="355412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pPr marL="285750" indent="-285750">
              <a:buFont typeface="Arial" panose="020B0604020202020204" pitchFamily="34" charset="0"/>
              <a:buChar char="•"/>
            </a:pPr>
            <a:r>
              <a:rPr lang="en-US" b="1" dirty="0"/>
              <a:t>Project Overview</a:t>
            </a:r>
          </a:p>
          <a:p>
            <a:pPr marL="285750" indent="-285750">
              <a:buFont typeface="Arial" panose="020B0604020202020204" pitchFamily="34" charset="0"/>
              <a:buChar char="•"/>
            </a:pPr>
            <a:r>
              <a:rPr lang="en-US" b="1" dirty="0"/>
              <a:t>Dashboard </a:t>
            </a:r>
          </a:p>
          <a:p>
            <a:pPr marL="285750" indent="-285750">
              <a:buFont typeface="Arial" panose="020B0604020202020204" pitchFamily="34" charset="0"/>
              <a:buChar char="•"/>
            </a:pPr>
            <a:r>
              <a:rPr lang="en-US" b="1" dirty="0"/>
              <a:t>Project Wiring</a:t>
            </a:r>
          </a:p>
          <a:p>
            <a:pPr marL="285750" indent="-285750">
              <a:buFont typeface="Arial" panose="020B0604020202020204" pitchFamily="34" charset="0"/>
              <a:buChar char="•"/>
            </a:pPr>
            <a:r>
              <a:rPr lang="en-US" b="1" dirty="0"/>
              <a:t>Individual Roles and Tasks</a:t>
            </a:r>
          </a:p>
          <a:p>
            <a:pPr marL="285750" indent="-285750">
              <a:buFont typeface="Arial" panose="020B0604020202020204" pitchFamily="34" charset="0"/>
              <a:buChar char="•"/>
            </a:pPr>
            <a:r>
              <a:rPr lang="en-US" b="1" dirty="0"/>
              <a:t>Phases and their tasks</a:t>
            </a:r>
          </a:p>
          <a:p>
            <a:pPr marL="285750" indent="-285750">
              <a:buFont typeface="Arial" panose="020B0604020202020204" pitchFamily="34" charset="0"/>
              <a:buChar char="•"/>
            </a:pPr>
            <a:r>
              <a:rPr lang="en-US" b="1" dirty="0"/>
              <a:t>Challenges and Accomplishments</a:t>
            </a:r>
            <a:endParaRPr lang="en-CA" b="1"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IoT Project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In real time</a:t>
            </a:r>
          </a:p>
        </p:txBody>
      </p:sp>
      <p:pic>
        <p:nvPicPr>
          <p:cNvPr id="2" name="Picture 1" descr="A circuit board with wires and a blue box">
            <a:extLst>
              <a:ext uri="{FF2B5EF4-FFF2-40B4-BE49-F238E27FC236}">
                <a16:creationId xmlns:a16="http://schemas.microsoft.com/office/drawing/2014/main" id="{E5A5DB6F-423B-ABDC-14A8-C4F67D32C6BD}"/>
              </a:ext>
            </a:extLst>
          </p:cNvPr>
          <p:cNvPicPr>
            <a:picLocks noChangeAspect="1"/>
          </p:cNvPicPr>
          <p:nvPr/>
        </p:nvPicPr>
        <p:blipFill rotWithShape="1">
          <a:blip r:embed="rId2"/>
          <a:srcRect t="18170" b="21209"/>
          <a:stretch/>
        </p:blipFill>
        <p:spPr>
          <a:xfrm>
            <a:off x="838199" y="2136775"/>
            <a:ext cx="10515599" cy="3697288"/>
          </a:xfrm>
          <a:prstGeom prst="rect">
            <a:avLst/>
          </a:prstGeom>
          <a:noFill/>
        </p:spPr>
      </p:pic>
    </p:spTree>
    <p:extLst>
      <p:ext uri="{BB962C8B-B14F-4D97-AF65-F5344CB8AC3E}">
        <p14:creationId xmlns:p14="http://schemas.microsoft.com/office/powerpoint/2010/main" val="31265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4 – Dashboard</a:t>
            </a:r>
          </a:p>
        </p:txBody>
      </p:sp>
      <p:pic>
        <p:nvPicPr>
          <p:cNvPr id="2050" name="Picture 2">
            <a:extLst>
              <a:ext uri="{FF2B5EF4-FFF2-40B4-BE49-F238E27FC236}">
                <a16:creationId xmlns:a16="http://schemas.microsoft.com/office/drawing/2014/main" id="{3D30BACB-27BB-BB1A-EC9B-667EB102A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13"/>
          <a:stretch/>
        </p:blipFill>
        <p:spPr bwMode="auto">
          <a:xfrm>
            <a:off x="1983241" y="1852719"/>
            <a:ext cx="8933411" cy="436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80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Problems encountered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2876551"/>
            <a:ext cx="5111750" cy="2309811"/>
          </a:xfrm>
        </p:spPr>
        <p:txBody>
          <a:bodyPr vert="horz" lIns="91440" tIns="45720" rIns="91440" bIns="45720" rtlCol="0" anchor="t">
            <a:normAutofit/>
          </a:bodyPr>
          <a:lstStyle/>
          <a:p>
            <a:r>
              <a:rPr lang="en-US" noProof="1"/>
              <a:t>After getting kicked, I had little to no data on our project apart from phase 2 and phase 3 code.</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DEF8F7DE-7F52-92F4-C675-4A7BF00BB5EB}"/>
              </a:ext>
            </a:extLst>
          </p:cNvPr>
          <p:cNvSpPr>
            <a:spLocks noGrp="1"/>
          </p:cNvSpPr>
          <p:nvPr>
            <p:ph type="title"/>
          </p:nvPr>
        </p:nvSpPr>
        <p:spPr>
          <a:xfrm>
            <a:off x="1508760" y="4156405"/>
            <a:ext cx="3139440" cy="1325563"/>
          </a:xfrm>
        </p:spPr>
        <p:txBody>
          <a:bodyPr>
            <a:normAutofit fontScale="90000"/>
          </a:bodyPr>
          <a:lstStyle/>
          <a:p>
            <a:r>
              <a:rPr lang="en-US" dirty="0"/>
              <a:t>Challenges and Accomplishments</a:t>
            </a:r>
            <a:br>
              <a:rPr lang="en-CA" dirty="0"/>
            </a:br>
            <a:endParaRPr lang="en-US" dirty="0"/>
          </a:p>
        </p:txBody>
      </p:sp>
      <p:sp>
        <p:nvSpPr>
          <p:cNvPr id="38" name="Text Placeholder 2">
            <a:extLst>
              <a:ext uri="{FF2B5EF4-FFF2-40B4-BE49-F238E27FC236}">
                <a16:creationId xmlns:a16="http://schemas.microsoft.com/office/drawing/2014/main" id="{5E614D2F-5F5D-F080-579F-C1D4AA296D6F}"/>
              </a:ext>
            </a:extLst>
          </p:cNvPr>
          <p:cNvSpPr>
            <a:spLocks noGrp="1"/>
          </p:cNvSpPr>
          <p:nvPr>
            <p:ph type="body" sz="quarter" idx="13"/>
          </p:nvPr>
        </p:nvSpPr>
        <p:spPr>
          <a:xfrm>
            <a:off x="5922254" y="1530635"/>
            <a:ext cx="5433204" cy="365125"/>
          </a:xfrm>
        </p:spPr>
        <p:txBody>
          <a:bodyPr>
            <a:normAutofit lnSpcReduction="10000"/>
          </a:bodyPr>
          <a:lstStyle/>
          <a:p>
            <a:r>
              <a:rPr lang="en-US" dirty="0"/>
              <a:t>PHASE 1</a:t>
            </a:r>
          </a:p>
        </p:txBody>
      </p:sp>
      <p:sp>
        <p:nvSpPr>
          <p:cNvPr id="40" name="Text Placeholder 3">
            <a:extLst>
              <a:ext uri="{FF2B5EF4-FFF2-40B4-BE49-F238E27FC236}">
                <a16:creationId xmlns:a16="http://schemas.microsoft.com/office/drawing/2014/main" id="{D4312891-2FBC-855E-58A2-C72E1C637102}"/>
              </a:ext>
            </a:extLst>
          </p:cNvPr>
          <p:cNvSpPr>
            <a:spLocks noGrp="1"/>
          </p:cNvSpPr>
          <p:nvPr>
            <p:ph type="body" sz="quarter" idx="15"/>
          </p:nvPr>
        </p:nvSpPr>
        <p:spPr>
          <a:xfrm>
            <a:off x="5921828" y="1860060"/>
            <a:ext cx="5431971" cy="557950"/>
          </a:xfrm>
        </p:spPr>
        <p:txBody>
          <a:bodyPr/>
          <a:lstStyle/>
          <a:p>
            <a:r>
              <a:rPr lang="en-US" dirty="0"/>
              <a:t>Installation of Dash was unclear when it came to the specifications and recommendations. Had to reinstall twice.</a:t>
            </a:r>
          </a:p>
        </p:txBody>
      </p:sp>
      <p:sp>
        <p:nvSpPr>
          <p:cNvPr id="42" name="Text Placeholder 4">
            <a:extLst>
              <a:ext uri="{FF2B5EF4-FFF2-40B4-BE49-F238E27FC236}">
                <a16:creationId xmlns:a16="http://schemas.microsoft.com/office/drawing/2014/main" id="{6DF84503-57D0-C11A-610E-84D02F7835D0}"/>
              </a:ext>
            </a:extLst>
          </p:cNvPr>
          <p:cNvSpPr>
            <a:spLocks noGrp="1"/>
          </p:cNvSpPr>
          <p:nvPr>
            <p:ph type="body" sz="quarter" idx="23"/>
          </p:nvPr>
        </p:nvSpPr>
        <p:spPr>
          <a:xfrm>
            <a:off x="5922254" y="2630431"/>
            <a:ext cx="5433204" cy="365125"/>
          </a:xfrm>
        </p:spPr>
        <p:txBody>
          <a:bodyPr>
            <a:normAutofit lnSpcReduction="10000"/>
          </a:bodyPr>
          <a:lstStyle/>
          <a:p>
            <a:r>
              <a:rPr lang="en-US" dirty="0"/>
              <a:t>PHASE 2</a:t>
            </a:r>
          </a:p>
        </p:txBody>
      </p:sp>
      <p:sp>
        <p:nvSpPr>
          <p:cNvPr id="44" name="Text Placeholder 5">
            <a:extLst>
              <a:ext uri="{FF2B5EF4-FFF2-40B4-BE49-F238E27FC236}">
                <a16:creationId xmlns:a16="http://schemas.microsoft.com/office/drawing/2014/main" id="{2DADE5BD-B178-51E5-D6F9-7DA0E4B22D86}"/>
              </a:ext>
            </a:extLst>
          </p:cNvPr>
          <p:cNvSpPr>
            <a:spLocks noGrp="1"/>
          </p:cNvSpPr>
          <p:nvPr>
            <p:ph type="body" sz="quarter" idx="24"/>
          </p:nvPr>
        </p:nvSpPr>
        <p:spPr>
          <a:xfrm>
            <a:off x="5921828" y="2959856"/>
            <a:ext cx="5431971" cy="557950"/>
          </a:xfrm>
        </p:spPr>
        <p:txBody>
          <a:bodyPr/>
          <a:lstStyle/>
          <a:p>
            <a:r>
              <a:rPr lang="en-US" dirty="0"/>
              <a:t>Writing code for the email reading was very difficult with Gmail as the documentation online was either off or obsolete.</a:t>
            </a:r>
          </a:p>
        </p:txBody>
      </p:sp>
      <p:sp>
        <p:nvSpPr>
          <p:cNvPr id="46" name="Text Placeholder 6">
            <a:extLst>
              <a:ext uri="{FF2B5EF4-FFF2-40B4-BE49-F238E27FC236}">
                <a16:creationId xmlns:a16="http://schemas.microsoft.com/office/drawing/2014/main" id="{9858CF8B-FE2F-032C-F6E3-66C4ED072BDE}"/>
              </a:ext>
            </a:extLst>
          </p:cNvPr>
          <p:cNvSpPr>
            <a:spLocks noGrp="1"/>
          </p:cNvSpPr>
          <p:nvPr>
            <p:ph type="body" sz="quarter" idx="25"/>
          </p:nvPr>
        </p:nvSpPr>
        <p:spPr>
          <a:xfrm>
            <a:off x="5922254" y="3730227"/>
            <a:ext cx="5433204" cy="365125"/>
          </a:xfrm>
        </p:spPr>
        <p:txBody>
          <a:bodyPr>
            <a:normAutofit lnSpcReduction="10000"/>
          </a:bodyPr>
          <a:lstStyle/>
          <a:p>
            <a:r>
              <a:rPr lang="en-US" dirty="0"/>
              <a:t>PHASE 3</a:t>
            </a:r>
          </a:p>
        </p:txBody>
      </p:sp>
      <p:sp>
        <p:nvSpPr>
          <p:cNvPr id="48" name="Text Placeholder 7">
            <a:extLst>
              <a:ext uri="{FF2B5EF4-FFF2-40B4-BE49-F238E27FC236}">
                <a16:creationId xmlns:a16="http://schemas.microsoft.com/office/drawing/2014/main" id="{B12339D8-2CDD-F02A-6D14-AD54E13A3969}"/>
              </a:ext>
            </a:extLst>
          </p:cNvPr>
          <p:cNvSpPr>
            <a:spLocks noGrp="1"/>
          </p:cNvSpPr>
          <p:nvPr>
            <p:ph type="body" sz="quarter" idx="26"/>
          </p:nvPr>
        </p:nvSpPr>
        <p:spPr>
          <a:xfrm>
            <a:off x="5921828" y="4059652"/>
            <a:ext cx="5431971" cy="557950"/>
          </a:xfrm>
        </p:spPr>
        <p:txBody>
          <a:bodyPr/>
          <a:lstStyle/>
          <a:p>
            <a:r>
              <a:rPr lang="en-US" dirty="0"/>
              <a:t>Very difficult with no knowledge to set up the database</a:t>
            </a:r>
          </a:p>
        </p:txBody>
      </p:sp>
      <p:sp>
        <p:nvSpPr>
          <p:cNvPr id="50" name="Text Placeholder 8">
            <a:extLst>
              <a:ext uri="{FF2B5EF4-FFF2-40B4-BE49-F238E27FC236}">
                <a16:creationId xmlns:a16="http://schemas.microsoft.com/office/drawing/2014/main" id="{3369215F-9A5A-6703-0F6E-53B81D014D19}"/>
              </a:ext>
            </a:extLst>
          </p:cNvPr>
          <p:cNvSpPr>
            <a:spLocks noGrp="1"/>
          </p:cNvSpPr>
          <p:nvPr>
            <p:ph type="body" sz="quarter" idx="27"/>
          </p:nvPr>
        </p:nvSpPr>
        <p:spPr>
          <a:xfrm>
            <a:off x="5920106" y="4830024"/>
            <a:ext cx="5433204" cy="365125"/>
          </a:xfrm>
        </p:spPr>
        <p:txBody>
          <a:bodyPr>
            <a:normAutofit lnSpcReduction="10000"/>
          </a:bodyPr>
          <a:lstStyle/>
          <a:p>
            <a:r>
              <a:rPr lang="en-US" dirty="0"/>
              <a:t>PHASE 4</a:t>
            </a:r>
          </a:p>
        </p:txBody>
      </p:sp>
      <p:sp>
        <p:nvSpPr>
          <p:cNvPr id="52" name="Text Placeholder 9">
            <a:extLst>
              <a:ext uri="{FF2B5EF4-FFF2-40B4-BE49-F238E27FC236}">
                <a16:creationId xmlns:a16="http://schemas.microsoft.com/office/drawing/2014/main" id="{B0B45E90-39F6-36AD-D019-54EF6305BED8}"/>
              </a:ext>
            </a:extLst>
          </p:cNvPr>
          <p:cNvSpPr>
            <a:spLocks noGrp="1"/>
          </p:cNvSpPr>
          <p:nvPr>
            <p:ph type="body" sz="quarter" idx="28"/>
          </p:nvPr>
        </p:nvSpPr>
        <p:spPr>
          <a:xfrm>
            <a:off x="5919680" y="5159449"/>
            <a:ext cx="5431971" cy="659460"/>
          </a:xfrm>
        </p:spPr>
        <p:txBody>
          <a:bodyPr>
            <a:normAutofit fontScale="92500" lnSpcReduction="10000"/>
          </a:bodyPr>
          <a:lstStyle/>
          <a:p>
            <a:r>
              <a:rPr lang="en-US" dirty="0"/>
              <a:t>Incredibly slow dashboard. Impossible to debug unless you use a second computer. Microcontrollers burning out from having to rewire every time you work on it.</a:t>
            </a:r>
          </a:p>
        </p:txBody>
      </p:sp>
      <p:sp>
        <p:nvSpPr>
          <p:cNvPr id="4" name="Date Placeholder 3">
            <a:extLst>
              <a:ext uri="{FF2B5EF4-FFF2-40B4-BE49-F238E27FC236}">
                <a16:creationId xmlns:a16="http://schemas.microsoft.com/office/drawing/2014/main" id="{8AB0F447-A0B3-CF3D-D36A-A4D2A7C8E349}"/>
              </a:ext>
            </a:extLst>
          </p:cNvPr>
          <p:cNvSpPr>
            <a:spLocks noGrp="1"/>
          </p:cNvSpPr>
          <p:nvPr>
            <p:ph type="dt" sz="half" idx="20"/>
          </p:nvPr>
        </p:nvSpPr>
        <p:spPr>
          <a:xfrm>
            <a:off x="5919680" y="6356350"/>
            <a:ext cx="947516"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5D93FAAD-D0F1-1588-9242-4F4AF4235131}"/>
              </a:ext>
            </a:extLst>
          </p:cNvPr>
          <p:cNvSpPr>
            <a:spLocks noGrp="1"/>
          </p:cNvSpPr>
          <p:nvPr>
            <p:ph type="ftr" sz="quarter" idx="21"/>
          </p:nvPr>
        </p:nvSpPr>
        <p:spPr>
          <a:xfrm>
            <a:off x="7161955" y="6356350"/>
            <a:ext cx="3243942"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F449417B-2880-BC29-6861-995FA17517AA}"/>
              </a:ext>
            </a:extLst>
          </p:cNvPr>
          <p:cNvSpPr>
            <a:spLocks noGrp="1"/>
          </p:cNvSpPr>
          <p:nvPr>
            <p:ph type="sldNum" sz="quarter" idx="22"/>
          </p:nvPr>
        </p:nvSpPr>
        <p:spPr>
          <a:xfrm>
            <a:off x="10700656" y="6356350"/>
            <a:ext cx="653143"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spTree>
    <p:extLst>
      <p:ext uri="{BB962C8B-B14F-4D97-AF65-F5344CB8AC3E}">
        <p14:creationId xmlns:p14="http://schemas.microsoft.com/office/powerpoint/2010/main" val="4009492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838200" y="365125"/>
            <a:ext cx="10515600" cy="1325563"/>
          </a:xfrm>
        </p:spPr>
        <p:txBody>
          <a:bodyPr anchor="ctr">
            <a:normAutofit/>
          </a:bodyPr>
          <a:lstStyle/>
          <a:p>
            <a:r>
              <a:rPr lang="en-US" dirty="0"/>
              <a:t>Challenges and Accomplishments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24</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sz="quarter" idx="16"/>
          </p:nvPr>
        </p:nvSpPr>
        <p:spPr>
          <a:xfrm>
            <a:off x="838199" y="2136775"/>
            <a:ext cx="10515599" cy="3697288"/>
          </a:xfrm>
        </p:spPr>
        <p:txBody>
          <a:bodyPr vert="horz" lIns="91440" tIns="45720" rIns="91440" bIns="45720" rtlCol="0">
            <a:normAutofit/>
          </a:bodyPr>
          <a:lstStyle/>
          <a:p>
            <a:pPr marL="0" indent="0">
              <a:buNone/>
            </a:pPr>
            <a:r>
              <a:rPr lang="en-US" dirty="0"/>
              <a:t>We've successfully engineered a sophisticated simulated smart home, integrating an assortment of advanced components—sensors, motors, a single-board computer, and microcontrollers. Our project unfolded in four distinct phases, encompassing the development of a smart thermometer system, an intelligent lighting setup, an occupancy detection system, and a personalized user profile module.</a:t>
            </a:r>
          </a:p>
        </p:txBody>
      </p:sp>
    </p:spTree>
    <p:extLst>
      <p:ext uri="{BB962C8B-B14F-4D97-AF65-F5344CB8AC3E}">
        <p14:creationId xmlns:p14="http://schemas.microsoft.com/office/powerpoint/2010/main" val="920173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Mihai Serban​</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487B71-B547-0686-AAB2-03BFBBD210D6}"/>
              </a:ext>
            </a:extLst>
          </p:cNvPr>
          <p:cNvSpPr>
            <a:spLocks noGrp="1"/>
          </p:cNvSpPr>
          <p:nvPr>
            <p:ph type="ctrTitle"/>
          </p:nvPr>
        </p:nvSpPr>
        <p:spPr/>
        <p:txBody>
          <a:bodyPr/>
          <a:lstStyle/>
          <a:p>
            <a:r>
              <a:rPr lang="en-US"/>
              <a:t>We made it</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4294967295"/>
          </p:nvPr>
        </p:nvSpPr>
        <p:spPr>
          <a:xfrm>
            <a:off x="0" y="6356350"/>
            <a:ext cx="1774825"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4294967295"/>
          </p:nvPr>
        </p:nvSpPr>
        <p:spPr>
          <a:xfrm>
            <a:off x="9531350" y="6356350"/>
            <a:ext cx="266065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4294967295"/>
          </p:nvPr>
        </p:nvSpPr>
        <p:spPr>
          <a:xfrm>
            <a:off x="10417175" y="6356350"/>
            <a:ext cx="1774825"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415089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5476875" y="1671639"/>
            <a:ext cx="5111750" cy="1204912"/>
          </a:xfrm>
        </p:spPr>
        <p:txBody>
          <a:bodyPr anchor="b">
            <a:normAutofit/>
          </a:bodyPr>
          <a:lstStyle/>
          <a:p>
            <a:r>
              <a:rPr lang="en-US" dirty="0"/>
              <a:t>Project overview</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b="0" i="0">
                <a:effectLst/>
              </a:rPr>
              <a:t>The IoT project focused on making a smart home. We collected data from sensors, sent it to the Raspberry Pi (</a:t>
            </a:r>
            <a:r>
              <a:rPr lang="en-US" b="0" i="0" err="1">
                <a:effectLst/>
              </a:rPr>
              <a:t>Rpi</a:t>
            </a:r>
            <a:r>
              <a:rPr lang="en-US" b="0" i="0">
                <a:effectLst/>
              </a:rPr>
              <a:t>), made decisions based on that data, and showed the results on the dashboard. The aim was to demonstrate how various parts of a smart home can work well together.</a:t>
            </a:r>
            <a:endParaRPr lang="en-US" noProof="1"/>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nchor="ctr">
            <a:normAutofit/>
          </a:bodyPr>
          <a:lstStyle/>
          <a:p>
            <a:r>
              <a:rPr lang="en-US" dirty="0"/>
              <a:t>IoT Project</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13805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522880" y="716059"/>
            <a:ext cx="10830920" cy="1325563"/>
          </a:xfrm>
        </p:spPr>
        <p:txBody>
          <a:bodyPr/>
          <a:lstStyle/>
          <a:p>
            <a:r>
              <a:rPr lang="en-US" dirty="0"/>
              <a:t>Dashboard</a:t>
            </a:r>
          </a:p>
        </p:txBody>
      </p:sp>
      <p:sp>
        <p:nvSpPr>
          <p:cNvPr id="1033" name="Text Placeholder 2">
            <a:extLst>
              <a:ext uri="{FF2B5EF4-FFF2-40B4-BE49-F238E27FC236}">
                <a16:creationId xmlns:a16="http://schemas.microsoft.com/office/drawing/2014/main" id="{5DA1D966-08D5-A765-475F-7215053198F2}"/>
              </a:ext>
            </a:extLst>
          </p:cNvPr>
          <p:cNvSpPr>
            <a:spLocks noGrp="1"/>
          </p:cNvSpPr>
          <p:nvPr>
            <p:ph type="body" idx="1"/>
          </p:nvPr>
        </p:nvSpPr>
        <p:spPr>
          <a:xfrm>
            <a:off x="522880" y="2279748"/>
            <a:ext cx="5319711" cy="823912"/>
          </a:xfrm>
        </p:spPr>
        <p:txBody>
          <a:bodyPr/>
          <a:lstStyle/>
          <a:p>
            <a:r>
              <a:rPr lang="en-US" dirty="0"/>
              <a:t>Default</a:t>
            </a:r>
          </a:p>
        </p:txBody>
      </p:sp>
      <p:pic>
        <p:nvPicPr>
          <p:cNvPr id="1026" name="Picture 2">
            <a:extLst>
              <a:ext uri="{FF2B5EF4-FFF2-40B4-BE49-F238E27FC236}">
                <a16:creationId xmlns:a16="http://schemas.microsoft.com/office/drawing/2014/main" id="{F760E805-BDE6-5979-6A54-2B30F6B98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6589"/>
          <a:stretch/>
        </p:blipFill>
        <p:spPr bwMode="auto">
          <a:xfrm>
            <a:off x="522881" y="3171826"/>
            <a:ext cx="5319711" cy="2708273"/>
          </a:xfrm>
          <a:prstGeom prst="rect">
            <a:avLst/>
          </a:prstGeom>
          <a:solidFill>
            <a:srgbClr val="FFFFFF"/>
          </a:solidFill>
        </p:spPr>
      </p:pic>
      <p:sp>
        <p:nvSpPr>
          <p:cNvPr id="1035" name="Text Placeholder 4">
            <a:extLst>
              <a:ext uri="{FF2B5EF4-FFF2-40B4-BE49-F238E27FC236}">
                <a16:creationId xmlns:a16="http://schemas.microsoft.com/office/drawing/2014/main" id="{A58AD5AA-8856-36C7-9E8B-D71C351B3178}"/>
              </a:ext>
            </a:extLst>
          </p:cNvPr>
          <p:cNvSpPr>
            <a:spLocks noGrp="1"/>
          </p:cNvSpPr>
          <p:nvPr>
            <p:ph type="body" sz="quarter" idx="3"/>
          </p:nvPr>
        </p:nvSpPr>
        <p:spPr>
          <a:xfrm>
            <a:off x="6096000" y="2281333"/>
            <a:ext cx="5257800" cy="823912"/>
          </a:xfrm>
        </p:spPr>
        <p:txBody>
          <a:bodyPr/>
          <a:lstStyle/>
          <a:p>
            <a:r>
              <a:rPr lang="en-US" dirty="0"/>
              <a:t>RFID card tapped =&gt; User1</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pic>
        <p:nvPicPr>
          <p:cNvPr id="2" name="Picture 2">
            <a:extLst>
              <a:ext uri="{FF2B5EF4-FFF2-40B4-BE49-F238E27FC236}">
                <a16:creationId xmlns:a16="http://schemas.microsoft.com/office/drawing/2014/main" id="{89224AA4-CAA7-CC62-2037-07F52F20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03660"/>
            <a:ext cx="5106094" cy="2776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9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The project wiring</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25" name="Picture 24" descr="A circuit board with wires and a blue box">
            <a:extLst>
              <a:ext uri="{FF2B5EF4-FFF2-40B4-BE49-F238E27FC236}">
                <a16:creationId xmlns:a16="http://schemas.microsoft.com/office/drawing/2014/main" id="{6FA7845E-9093-4458-C5B6-8B0BA63B0855}"/>
              </a:ext>
            </a:extLst>
          </p:cNvPr>
          <p:cNvPicPr>
            <a:picLocks noChangeAspect="1"/>
          </p:cNvPicPr>
          <p:nvPr/>
        </p:nvPicPr>
        <p:blipFill rotWithShape="1">
          <a:blip r:embed="rId2"/>
          <a:srcRect t="18170" b="21209"/>
          <a:stretch/>
        </p:blipFill>
        <p:spPr>
          <a:xfrm>
            <a:off x="838199" y="2136775"/>
            <a:ext cx="10515599" cy="3697288"/>
          </a:xfrm>
          <a:prstGeom prst="rect">
            <a:avLst/>
          </a:prstGeom>
          <a:noFill/>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1033" name="Text Placeholder 2">
            <a:extLst>
              <a:ext uri="{FF2B5EF4-FFF2-40B4-BE49-F238E27FC236}">
                <a16:creationId xmlns:a16="http://schemas.microsoft.com/office/drawing/2014/main" id="{5DA1D966-08D5-A765-475F-7215053198F2}"/>
              </a:ext>
            </a:extLst>
          </p:cNvPr>
          <p:cNvSpPr>
            <a:spLocks noGrp="1"/>
          </p:cNvSpPr>
          <p:nvPr>
            <p:ph type="body" idx="1"/>
          </p:nvPr>
        </p:nvSpPr>
        <p:spPr>
          <a:xfrm>
            <a:off x="606136" y="2017932"/>
            <a:ext cx="3924300" cy="823912"/>
          </a:xfrm>
        </p:spPr>
        <p:txBody>
          <a:bodyPr/>
          <a:lstStyle/>
          <a:p>
            <a:r>
              <a:rPr lang="en-US" dirty="0"/>
              <a:t>Phase 1</a:t>
            </a:r>
          </a:p>
        </p:txBody>
      </p:sp>
      <p:sp>
        <p:nvSpPr>
          <p:cNvPr id="11" name="Content Placeholder 10">
            <a:extLst>
              <a:ext uri="{FF2B5EF4-FFF2-40B4-BE49-F238E27FC236}">
                <a16:creationId xmlns:a16="http://schemas.microsoft.com/office/drawing/2014/main" id="{700142EE-2230-74E7-B492-7E3A67F8BCB3}"/>
              </a:ext>
            </a:extLst>
          </p:cNvPr>
          <p:cNvSpPr>
            <a:spLocks noGrp="1"/>
          </p:cNvSpPr>
          <p:nvPr>
            <p:ph sz="half" idx="2"/>
          </p:nvPr>
        </p:nvSpPr>
        <p:spPr>
          <a:xfrm>
            <a:off x="606136" y="2968667"/>
            <a:ext cx="3924300" cy="1997867"/>
          </a:xfrm>
        </p:spPr>
        <p:txBody>
          <a:bodyPr>
            <a:normAutofit fontScale="92500"/>
          </a:bodyPr>
          <a:lstStyle/>
          <a:p>
            <a:r>
              <a:rPr lang="en-US" dirty="0"/>
              <a:t>Mihai</a:t>
            </a:r>
          </a:p>
          <a:p>
            <a:r>
              <a:rPr lang="en-US" dirty="0"/>
              <a:t>	 Initial Setup and basic dashboard</a:t>
            </a:r>
          </a:p>
          <a:p>
            <a:r>
              <a:rPr lang="en-US" dirty="0" err="1"/>
              <a:t>Jerico</a:t>
            </a:r>
            <a:endParaRPr lang="en-US" dirty="0"/>
          </a:p>
          <a:p>
            <a:r>
              <a:rPr lang="en-US" dirty="0"/>
              <a:t>	Found Picture and click</a:t>
            </a:r>
          </a:p>
          <a:p>
            <a:r>
              <a:rPr lang="en-US" dirty="0" err="1"/>
              <a:t>Sayem</a:t>
            </a:r>
            <a:endParaRPr lang="en-US" dirty="0"/>
          </a:p>
          <a:p>
            <a:r>
              <a:rPr lang="en-US" dirty="0"/>
              <a:t>	 Overview and debug</a:t>
            </a:r>
          </a:p>
        </p:txBody>
      </p:sp>
      <p:sp>
        <p:nvSpPr>
          <p:cNvPr id="1035" name="Text Placeholder 4">
            <a:extLst>
              <a:ext uri="{FF2B5EF4-FFF2-40B4-BE49-F238E27FC236}">
                <a16:creationId xmlns:a16="http://schemas.microsoft.com/office/drawing/2014/main" id="{A58AD5AA-8856-36C7-9E8B-D71C351B3178}"/>
              </a:ext>
            </a:extLst>
          </p:cNvPr>
          <p:cNvSpPr>
            <a:spLocks noGrp="1"/>
          </p:cNvSpPr>
          <p:nvPr>
            <p:ph type="body" sz="quarter" idx="3"/>
          </p:nvPr>
        </p:nvSpPr>
        <p:spPr>
          <a:xfrm>
            <a:off x="6858000" y="2017932"/>
            <a:ext cx="3943350" cy="823912"/>
          </a:xfrm>
        </p:spPr>
        <p:txBody>
          <a:bodyPr/>
          <a:lstStyle/>
          <a:p>
            <a:r>
              <a:rPr lang="en-US" dirty="0"/>
              <a:t>Phase 2</a:t>
            </a:r>
          </a:p>
        </p:txBody>
      </p:sp>
      <p:sp>
        <p:nvSpPr>
          <p:cNvPr id="12" name="Content Placeholder 11">
            <a:extLst>
              <a:ext uri="{FF2B5EF4-FFF2-40B4-BE49-F238E27FC236}">
                <a16:creationId xmlns:a16="http://schemas.microsoft.com/office/drawing/2014/main" id="{7EDAB4E9-1802-EA09-B8A7-A73061A2E11B}"/>
              </a:ext>
            </a:extLst>
          </p:cNvPr>
          <p:cNvSpPr>
            <a:spLocks noGrp="1"/>
          </p:cNvSpPr>
          <p:nvPr>
            <p:ph sz="quarter" idx="4"/>
          </p:nvPr>
        </p:nvSpPr>
        <p:spPr>
          <a:xfrm>
            <a:off x="6858000" y="2968666"/>
            <a:ext cx="3943627" cy="1997867"/>
          </a:xfrm>
        </p:spPr>
        <p:txBody>
          <a:bodyPr>
            <a:normAutofit fontScale="92500"/>
          </a:bodyPr>
          <a:lstStyle/>
          <a:p>
            <a:r>
              <a:rPr lang="en-US" dirty="0"/>
              <a:t>Mihai</a:t>
            </a:r>
          </a:p>
          <a:p>
            <a:r>
              <a:rPr lang="en-US" dirty="0"/>
              <a:t>	 Debugging and Wiring issues fixed</a:t>
            </a:r>
          </a:p>
          <a:p>
            <a:r>
              <a:rPr lang="en-US" dirty="0" err="1"/>
              <a:t>Jerico</a:t>
            </a:r>
            <a:endParaRPr lang="en-US" dirty="0"/>
          </a:p>
          <a:p>
            <a:r>
              <a:rPr lang="en-US" dirty="0"/>
              <a:t>	Designed the wiring</a:t>
            </a:r>
          </a:p>
          <a:p>
            <a:r>
              <a:rPr lang="en-US" dirty="0" err="1"/>
              <a:t>Sayem</a:t>
            </a:r>
            <a:endParaRPr lang="en-US" dirty="0"/>
          </a:p>
          <a:p>
            <a:r>
              <a:rPr lang="en-US" dirty="0"/>
              <a:t>	 Added code to dashboard.py</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393544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74C44BB-E393-EE76-F5B4-99A0AA793F63}"/>
              </a:ext>
            </a:extLst>
          </p:cNvPr>
          <p:cNvSpPr>
            <a:spLocks noGrp="1"/>
          </p:cNvSpPr>
          <p:nvPr>
            <p:ph type="title"/>
          </p:nvPr>
        </p:nvSpPr>
        <p:spPr>
          <a:xfrm>
            <a:off x="2933700" y="892175"/>
            <a:ext cx="8421688" cy="1325563"/>
          </a:xfrm>
        </p:spPr>
        <p:txBody>
          <a:bodyPr/>
          <a:lstStyle/>
          <a:p>
            <a:r>
              <a:rPr lang="en-US" dirty="0"/>
              <a:t>Individual Roles and Tasks</a:t>
            </a:r>
          </a:p>
        </p:txBody>
      </p:sp>
      <p:sp>
        <p:nvSpPr>
          <p:cNvPr id="1033" name="Text Placeholder 2">
            <a:extLst>
              <a:ext uri="{FF2B5EF4-FFF2-40B4-BE49-F238E27FC236}">
                <a16:creationId xmlns:a16="http://schemas.microsoft.com/office/drawing/2014/main" id="{5DA1D966-08D5-A765-475F-7215053198F2}"/>
              </a:ext>
            </a:extLst>
          </p:cNvPr>
          <p:cNvSpPr>
            <a:spLocks noGrp="1"/>
          </p:cNvSpPr>
          <p:nvPr>
            <p:ph type="body" idx="1"/>
          </p:nvPr>
        </p:nvSpPr>
        <p:spPr>
          <a:xfrm>
            <a:off x="606136" y="2017932"/>
            <a:ext cx="1773526" cy="823912"/>
          </a:xfrm>
        </p:spPr>
        <p:txBody>
          <a:bodyPr/>
          <a:lstStyle/>
          <a:p>
            <a:r>
              <a:rPr lang="en-US" dirty="0"/>
              <a:t>Phase 3</a:t>
            </a:r>
          </a:p>
        </p:txBody>
      </p:sp>
      <p:sp>
        <p:nvSpPr>
          <p:cNvPr id="11" name="Content Placeholder 10">
            <a:extLst>
              <a:ext uri="{FF2B5EF4-FFF2-40B4-BE49-F238E27FC236}">
                <a16:creationId xmlns:a16="http://schemas.microsoft.com/office/drawing/2014/main" id="{700142EE-2230-74E7-B492-7E3A67F8BCB3}"/>
              </a:ext>
            </a:extLst>
          </p:cNvPr>
          <p:cNvSpPr>
            <a:spLocks noGrp="1"/>
          </p:cNvSpPr>
          <p:nvPr>
            <p:ph sz="half" idx="2"/>
          </p:nvPr>
        </p:nvSpPr>
        <p:spPr>
          <a:xfrm>
            <a:off x="606136" y="2968667"/>
            <a:ext cx="3924300" cy="1997867"/>
          </a:xfrm>
        </p:spPr>
        <p:txBody>
          <a:bodyPr>
            <a:normAutofit/>
          </a:bodyPr>
          <a:lstStyle/>
          <a:p>
            <a:r>
              <a:rPr lang="en-US" dirty="0" err="1"/>
              <a:t>Jerico</a:t>
            </a:r>
            <a:r>
              <a:rPr lang="en-US" dirty="0"/>
              <a:t> and </a:t>
            </a:r>
            <a:r>
              <a:rPr lang="en-US" dirty="0" err="1"/>
              <a:t>Sayem</a:t>
            </a:r>
            <a:r>
              <a:rPr lang="en-US" dirty="0"/>
              <a:t> did most of the work</a:t>
            </a:r>
          </a:p>
          <a:p>
            <a:r>
              <a:rPr lang="en-US" dirty="0"/>
              <a:t>Mihai only helped debugging in class</a:t>
            </a:r>
          </a:p>
        </p:txBody>
      </p:sp>
      <p:sp>
        <p:nvSpPr>
          <p:cNvPr id="1035" name="Text Placeholder 4">
            <a:extLst>
              <a:ext uri="{FF2B5EF4-FFF2-40B4-BE49-F238E27FC236}">
                <a16:creationId xmlns:a16="http://schemas.microsoft.com/office/drawing/2014/main" id="{A58AD5AA-8856-36C7-9E8B-D71C351B3178}"/>
              </a:ext>
            </a:extLst>
          </p:cNvPr>
          <p:cNvSpPr>
            <a:spLocks noGrp="1"/>
          </p:cNvSpPr>
          <p:nvPr>
            <p:ph type="body" sz="quarter" idx="3"/>
          </p:nvPr>
        </p:nvSpPr>
        <p:spPr>
          <a:xfrm>
            <a:off x="6858000" y="2017932"/>
            <a:ext cx="3943350" cy="823912"/>
          </a:xfrm>
        </p:spPr>
        <p:txBody>
          <a:bodyPr/>
          <a:lstStyle/>
          <a:p>
            <a:r>
              <a:rPr lang="en-US" dirty="0"/>
              <a:t>Phase 4</a:t>
            </a:r>
          </a:p>
        </p:txBody>
      </p:sp>
      <p:sp>
        <p:nvSpPr>
          <p:cNvPr id="12" name="Content Placeholder 11">
            <a:extLst>
              <a:ext uri="{FF2B5EF4-FFF2-40B4-BE49-F238E27FC236}">
                <a16:creationId xmlns:a16="http://schemas.microsoft.com/office/drawing/2014/main" id="{7EDAB4E9-1802-EA09-B8A7-A73061A2E11B}"/>
              </a:ext>
            </a:extLst>
          </p:cNvPr>
          <p:cNvSpPr>
            <a:spLocks noGrp="1"/>
          </p:cNvSpPr>
          <p:nvPr>
            <p:ph sz="quarter" idx="4"/>
          </p:nvPr>
        </p:nvSpPr>
        <p:spPr>
          <a:xfrm>
            <a:off x="6858000" y="2968666"/>
            <a:ext cx="3943627" cy="2534359"/>
          </a:xfrm>
        </p:spPr>
        <p:txBody>
          <a:bodyPr>
            <a:normAutofit/>
          </a:bodyPr>
          <a:lstStyle/>
          <a:p>
            <a:r>
              <a:rPr lang="en-US" dirty="0"/>
              <a:t>Mihai did everything</a:t>
            </a:r>
          </a:p>
          <a:p>
            <a:r>
              <a:rPr lang="en-US" dirty="0"/>
              <a:t>Documentation</a:t>
            </a:r>
          </a:p>
          <a:p>
            <a:r>
              <a:rPr lang="en-US" dirty="0" err="1"/>
              <a:t>Powerpoint</a:t>
            </a:r>
            <a:endParaRPr lang="en-US" dirty="0"/>
          </a:p>
          <a:p>
            <a:r>
              <a:rPr lang="en-US" dirty="0"/>
              <a:t>Dashboard and RFID addition</a:t>
            </a:r>
          </a:p>
          <a:p>
            <a:r>
              <a:rPr lang="en-US" dirty="0" err="1"/>
              <a:t>Github</a:t>
            </a:r>
            <a:r>
              <a:rPr lang="en-US" dirty="0"/>
              <a:t> setup</a:t>
            </a:r>
          </a:p>
          <a:p>
            <a:r>
              <a:rPr lang="en-US" dirty="0"/>
              <a:t>Fritzing wiring</a:t>
            </a:r>
          </a:p>
          <a:p>
            <a:r>
              <a:rPr lang="en-US" dirty="0"/>
              <a:t>Etc.</a:t>
            </a:r>
          </a:p>
        </p:txBody>
      </p:sp>
      <p:sp>
        <p:nvSpPr>
          <p:cNvPr id="3" name="Date Placeholder 2">
            <a:extLst>
              <a:ext uri="{FF2B5EF4-FFF2-40B4-BE49-F238E27FC236}">
                <a16:creationId xmlns:a16="http://schemas.microsoft.com/office/drawing/2014/main" id="{B71953E2-6BD9-0C66-3F0A-935CFF617FC5}"/>
              </a:ext>
            </a:extLst>
          </p:cNvPr>
          <p:cNvSpPr>
            <a:spLocks noGrp="1"/>
          </p:cNvSpPr>
          <p:nvPr>
            <p:ph type="dt" sz="half" idx="10"/>
          </p:nvPr>
        </p:nvSpPr>
        <p:spPr>
          <a:xfrm>
            <a:off x="838200" y="6356350"/>
            <a:ext cx="2743200" cy="365125"/>
          </a:xfrm>
        </p:spPr>
        <p:txBody>
          <a:bodyPr anchor="ctr">
            <a:normAutofit/>
          </a:bodyPr>
          <a:lstStyle/>
          <a:p>
            <a:r>
              <a:rPr lang="en-US"/>
              <a:t>2023</a:t>
            </a:r>
            <a:endParaRPr lang="en-US" dirty="0"/>
          </a:p>
        </p:txBody>
      </p:sp>
      <p:sp>
        <p:nvSpPr>
          <p:cNvPr id="4" name="Footer Placeholder 3">
            <a:extLst>
              <a:ext uri="{FF2B5EF4-FFF2-40B4-BE49-F238E27FC236}">
                <a16:creationId xmlns:a16="http://schemas.microsoft.com/office/drawing/2014/main" id="{29CE3371-1176-2FD8-53E4-7B32296DF384}"/>
              </a:ext>
            </a:extLst>
          </p:cNvPr>
          <p:cNvSpPr>
            <a:spLocks noGrp="1"/>
          </p:cNvSpPr>
          <p:nvPr>
            <p:ph type="ftr" sz="quarter" idx="11"/>
          </p:nvPr>
        </p:nvSpPr>
        <p:spPr>
          <a:xfrm>
            <a:off x="4038600" y="6356350"/>
            <a:ext cx="4114800" cy="365125"/>
          </a:xfrm>
        </p:spPr>
        <p:txBody>
          <a:bodyPr anchor="ctr">
            <a:normAutofit/>
          </a:bodyPr>
          <a:lstStyle/>
          <a:p>
            <a:r>
              <a:rPr lang="en-US"/>
              <a:t>IoT Project</a:t>
            </a:r>
            <a:endParaRPr lang="en-US" dirty="0"/>
          </a:p>
        </p:txBody>
      </p:sp>
      <p:sp>
        <p:nvSpPr>
          <p:cNvPr id="5" name="Slide Number Placeholder 4">
            <a:extLst>
              <a:ext uri="{FF2B5EF4-FFF2-40B4-BE49-F238E27FC236}">
                <a16:creationId xmlns:a16="http://schemas.microsoft.com/office/drawing/2014/main" id="{6B8FBAF3-8FCA-6168-974F-F0030A8E7489}"/>
              </a:ext>
            </a:extLst>
          </p:cNvPr>
          <p:cNvSpPr>
            <a:spLocks noGrp="1"/>
          </p:cNvSpPr>
          <p:nvPr>
            <p:ph type="sldNum" sz="quarter" idx="12"/>
          </p:nvPr>
        </p:nvSpPr>
        <p:spPr>
          <a:xfrm>
            <a:off x="8610600" y="6356350"/>
            <a:ext cx="2743200" cy="365125"/>
          </a:xfrm>
        </p:spPr>
        <p:txBody>
          <a:bodyPr anchor="ctr">
            <a:normAutofit/>
          </a:bodyPr>
          <a:lstStyle/>
          <a:p>
            <a:fld id="{B5CEABB6-07DC-46E8-9B57-56EC44A396E5}" type="slidenum">
              <a:rPr lang="en-US" smtClean="0"/>
              <a:pPr/>
              <a:t>7</a:t>
            </a:fld>
            <a:endParaRPr lang="en-US"/>
          </a:p>
        </p:txBody>
      </p:sp>
    </p:spTree>
    <p:extLst>
      <p:ext uri="{BB962C8B-B14F-4D97-AF65-F5344CB8AC3E}">
        <p14:creationId xmlns:p14="http://schemas.microsoft.com/office/powerpoint/2010/main" val="19804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5"/>
            <a:ext cx="10515600" cy="1325563"/>
          </a:xfrm>
        </p:spPr>
        <p:txBody>
          <a:bodyPr anchor="ctr">
            <a:normAutofit/>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690688"/>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description</a:t>
            </a:r>
          </a:p>
        </p:txBody>
      </p:sp>
      <p:sp>
        <p:nvSpPr>
          <p:cNvPr id="2" name="Content Placeholder 2">
            <a:extLst>
              <a:ext uri="{FF2B5EF4-FFF2-40B4-BE49-F238E27FC236}">
                <a16:creationId xmlns:a16="http://schemas.microsoft.com/office/drawing/2014/main" id="{5727C96E-0189-9E37-C2C8-104EB48EB25F}"/>
              </a:ext>
            </a:extLst>
          </p:cNvPr>
          <p:cNvSpPr txBox="1">
            <a:spLocks/>
          </p:cNvSpPr>
          <p:nvPr/>
        </p:nvSpPr>
        <p:spPr>
          <a:xfrm>
            <a:off x="838200" y="2344188"/>
            <a:ext cx="10515600" cy="367422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 this phase, we create an IoT dashboard that can turn on and off a led on the breadboard from a simple click.</a:t>
            </a:r>
            <a:endParaRPr lang="en-US" sz="2400" noProof="1"/>
          </a:p>
        </p:txBody>
      </p:sp>
    </p:spTree>
    <p:extLst>
      <p:ext uri="{BB962C8B-B14F-4D97-AF65-F5344CB8AC3E}">
        <p14:creationId xmlns:p14="http://schemas.microsoft.com/office/powerpoint/2010/main" val="425246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1A12205-B260-AB5A-9385-AF97187EECE8}"/>
              </a:ext>
            </a:extLst>
          </p:cNvPr>
          <p:cNvSpPr>
            <a:spLocks noGrp="1"/>
          </p:cNvSpPr>
          <p:nvPr>
            <p:ph type="title"/>
          </p:nvPr>
        </p:nvSpPr>
        <p:spPr>
          <a:xfrm>
            <a:off x="838200" y="365126"/>
            <a:ext cx="10515600" cy="830846"/>
          </a:xfrm>
        </p:spPr>
        <p:txBody>
          <a:bodyPr anchor="ctr">
            <a:normAutofit fontScale="90000"/>
          </a:bodyPr>
          <a:lstStyle/>
          <a:p>
            <a:r>
              <a:rPr lang="en-US" dirty="0"/>
              <a:t>Phases and their tasks</a:t>
            </a:r>
            <a:br>
              <a:rPr lang="en-US" dirty="0"/>
            </a:b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2023</a:t>
            </a:r>
            <a:endParaRPr lang="en-US"/>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IoT Project</a:t>
            </a:r>
            <a:endParaRPr lang="en-US"/>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
        <p:nvSpPr>
          <p:cNvPr id="4" name="Content Placeholder 5">
            <a:extLst>
              <a:ext uri="{FF2B5EF4-FFF2-40B4-BE49-F238E27FC236}">
                <a16:creationId xmlns:a16="http://schemas.microsoft.com/office/drawing/2014/main" id="{66A8235E-FAD2-5BE1-FB17-B2B0A7198E3B}"/>
              </a:ext>
            </a:extLst>
          </p:cNvPr>
          <p:cNvSpPr txBox="1">
            <a:spLocks/>
          </p:cNvSpPr>
          <p:nvPr/>
        </p:nvSpPr>
        <p:spPr>
          <a:xfrm>
            <a:off x="838200" y="1865034"/>
            <a:ext cx="4548447" cy="4020377"/>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endParaRPr lang="en-US" b="1" dirty="0"/>
          </a:p>
          <a:p>
            <a:pPr marL="0" indent="0">
              <a:buNone/>
            </a:pPr>
            <a:r>
              <a:rPr lang="en-US" dirty="0"/>
              <a:t>Components</a:t>
            </a:r>
          </a:p>
          <a:p>
            <a:pPr algn="l">
              <a:buFont typeface="Arial" panose="020B0604020202020204" pitchFamily="34" charset="0"/>
              <a:buChar char="•"/>
            </a:pPr>
            <a:r>
              <a:rPr lang="en-US" dirty="0"/>
              <a:t>Resistors</a:t>
            </a:r>
          </a:p>
          <a:p>
            <a:pPr algn="l">
              <a:buFont typeface="Arial" panose="020B0604020202020204" pitchFamily="34" charset="0"/>
              <a:buChar char="•"/>
            </a:pPr>
            <a:r>
              <a:rPr lang="en-US" dirty="0"/>
              <a:t>Wires</a:t>
            </a:r>
          </a:p>
          <a:p>
            <a:pPr algn="l">
              <a:buFont typeface="Arial" panose="020B0604020202020204" pitchFamily="34" charset="0"/>
              <a:buChar char="•"/>
            </a:pPr>
            <a:r>
              <a:rPr lang="en-US" dirty="0"/>
              <a:t>LED</a:t>
            </a:r>
          </a:p>
          <a:p>
            <a:pPr algn="l">
              <a:buFont typeface="Arial" panose="020B0604020202020204" pitchFamily="34" charset="0"/>
              <a:buChar char="•"/>
            </a:pPr>
            <a:r>
              <a:rPr lang="en-US" dirty="0"/>
              <a:t>Breadboard</a:t>
            </a:r>
          </a:p>
          <a:p>
            <a:pPr algn="l">
              <a:buFont typeface="Arial" panose="020B0604020202020204" pitchFamily="34" charset="0"/>
              <a:buChar char="•"/>
            </a:pPr>
            <a:r>
              <a:rPr lang="en-US" dirty="0"/>
              <a:t>Raspberry Pi</a:t>
            </a:r>
          </a:p>
          <a:p>
            <a:pPr marL="0" indent="0">
              <a:buNone/>
            </a:pPr>
            <a:endParaRPr lang="en-US" b="1" noProof="1"/>
          </a:p>
        </p:txBody>
      </p:sp>
      <p:sp>
        <p:nvSpPr>
          <p:cNvPr id="7" name="Title 1">
            <a:extLst>
              <a:ext uri="{FF2B5EF4-FFF2-40B4-BE49-F238E27FC236}">
                <a16:creationId xmlns:a16="http://schemas.microsoft.com/office/drawing/2014/main" id="{1F58B6BE-6EA3-7FC8-9040-A511E1E508C6}"/>
              </a:ext>
            </a:extLst>
          </p:cNvPr>
          <p:cNvSpPr txBox="1">
            <a:spLocks/>
          </p:cNvSpPr>
          <p:nvPr/>
        </p:nvSpPr>
        <p:spPr>
          <a:xfrm>
            <a:off x="838200" y="1178284"/>
            <a:ext cx="10515600" cy="6535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sz="2400" b="1" dirty="0"/>
              <a:t>Phase 1 - UTILITIES</a:t>
            </a:r>
          </a:p>
        </p:txBody>
      </p:sp>
      <p:sp>
        <p:nvSpPr>
          <p:cNvPr id="2" name="Content Placeholder 5">
            <a:extLst>
              <a:ext uri="{FF2B5EF4-FFF2-40B4-BE49-F238E27FC236}">
                <a16:creationId xmlns:a16="http://schemas.microsoft.com/office/drawing/2014/main" id="{5E04B742-7670-C630-BDA7-F075776DDA34}"/>
              </a:ext>
            </a:extLst>
          </p:cNvPr>
          <p:cNvSpPr txBox="1">
            <a:spLocks/>
          </p:cNvSpPr>
          <p:nvPr/>
        </p:nvSpPr>
        <p:spPr>
          <a:xfrm>
            <a:off x="5386647" y="2200794"/>
            <a:ext cx="5920047" cy="2537462"/>
          </a:xfrm>
          <a:prstGeom prst="rect">
            <a:avLst/>
          </a:prstGeom>
        </p:spPr>
        <p:txBody>
          <a:bodyPr vert="horz" lIns="91440" tIns="45720" rIns="91440" bIns="45720" numCol="1"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Libraries</a:t>
            </a:r>
          </a:p>
          <a:p>
            <a:pPr algn="l">
              <a:buFont typeface="Arial" panose="020B0604020202020204" pitchFamily="34" charset="0"/>
              <a:buChar char="•"/>
            </a:pPr>
            <a:r>
              <a:rPr lang="en-US" sz="2700" dirty="0"/>
              <a:t>Dash</a:t>
            </a:r>
          </a:p>
          <a:p>
            <a:pPr algn="l">
              <a:buFont typeface="Arial" panose="020B0604020202020204" pitchFamily="34" charset="0"/>
              <a:buChar char="•"/>
            </a:pPr>
            <a:r>
              <a:rPr lang="en-US" sz="2700" dirty="0" err="1"/>
              <a:t>dash_daq</a:t>
            </a:r>
            <a:endParaRPr lang="en-US" sz="2700" dirty="0"/>
          </a:p>
          <a:p>
            <a:pPr algn="l">
              <a:buFont typeface="Arial" panose="020B0604020202020204" pitchFamily="34" charset="0"/>
              <a:buChar char="•"/>
            </a:pPr>
            <a:r>
              <a:rPr lang="en-US" sz="2700" dirty="0"/>
              <a:t>time</a:t>
            </a:r>
          </a:p>
          <a:p>
            <a:pPr algn="l">
              <a:buFont typeface="Arial" panose="020B0604020202020204" pitchFamily="34" charset="0"/>
              <a:buChar char="•"/>
            </a:pPr>
            <a:r>
              <a:rPr lang="en-US" sz="2700" dirty="0" err="1"/>
              <a:t>RPi.GPIO</a:t>
            </a:r>
            <a:endParaRPr lang="en-US" sz="2700" dirty="0"/>
          </a:p>
        </p:txBody>
      </p:sp>
    </p:spTree>
    <p:extLst>
      <p:ext uri="{BB962C8B-B14F-4D97-AF65-F5344CB8AC3E}">
        <p14:creationId xmlns:p14="http://schemas.microsoft.com/office/powerpoint/2010/main" val="39131160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154</TotalTime>
  <Words>948</Words>
  <Application>Microsoft Office PowerPoint</Application>
  <PresentationFormat>Widescreen</PresentationFormat>
  <Paragraphs>248</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Tenorite</vt:lpstr>
      <vt:lpstr>Monoline</vt:lpstr>
      <vt:lpstr>Iot project presentation</vt:lpstr>
      <vt:lpstr>Agenda</vt:lpstr>
      <vt:lpstr>Project overview</vt:lpstr>
      <vt:lpstr>Dashboard</vt:lpstr>
      <vt:lpstr>The project wiring</vt:lpstr>
      <vt:lpstr>Individual Roles and Tasks</vt:lpstr>
      <vt:lpstr>Individual Roles and Tasks</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Phases and their tasks </vt:lpstr>
      <vt:lpstr>Problems encountered</vt:lpstr>
      <vt:lpstr>Challenges and Accomplishments </vt:lpstr>
      <vt:lpstr>Challenges and Accomplishments</vt:lpstr>
      <vt:lpstr>THANK YOU</vt:lpstr>
      <vt:lpstr>We made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 presentation</dc:title>
  <dc:creator>Mihai Costin Serban</dc:creator>
  <cp:lastModifiedBy>Mihai Costin Serban</cp:lastModifiedBy>
  <cp:revision>43</cp:revision>
  <dcterms:created xsi:type="dcterms:W3CDTF">2023-12-05T05:50:26Z</dcterms:created>
  <dcterms:modified xsi:type="dcterms:W3CDTF">2023-12-05T09:01:27Z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